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27">
          <p15:clr>
            <a:srgbClr val="9AA0A6"/>
          </p15:clr>
        </p15:guide>
        <p15:guide id="2" orient="horz" pos="227">
          <p15:clr>
            <a:srgbClr val="9AA0A6"/>
          </p15:clr>
        </p15:guide>
        <p15:guide id="3" pos="5533">
          <p15:clr>
            <a:srgbClr val="9AA0A6"/>
          </p15:clr>
        </p15:guide>
        <p15:guide id="4" orient="horz" pos="2835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8" roundtripDataSignature="AMtx7mhW+Kf7fAHwgBhZUm6w7bcGLIu7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/>
        <p:guide pos="227" orient="horz"/>
        <p:guide pos="5533"/>
        <p:guide pos="283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customschemas.google.com/relationships/presentationmetadata" Target="meta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bf1dd46a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g8bf1dd46a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c7a4c43a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8c7a4c43a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c7a4c43a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8c7a4c43a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c7a4c43a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8c7a4c43a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c7a4c43a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8c7a4c43a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5b20c6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8b5b20c6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8fe430f2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g8fe430f2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9d135ab5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9d135ab5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c7a4c43a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g8c7a4c43a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c7a4c43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8c7a4c43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c7a4c43a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8c7a4c43a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c7a4c43a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8c7a4c43a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c7a4c43a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8c7a4c43a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c7a4c43a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8c7a4c43a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9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ítulo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Simples">
  <p:cSld name="MAIN_POI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Relationship Id="rId4" Type="http://schemas.openxmlformats.org/officeDocument/2006/relationships/hyperlink" Target="https://material.io/develop/androi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5.gif"/><Relationship Id="rId5" Type="http://schemas.openxmlformats.org/officeDocument/2006/relationships/hyperlink" Target="https://material.io/develop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Relationship Id="rId4" Type="http://schemas.openxmlformats.org/officeDocument/2006/relationships/image" Target="../media/image8.gif"/><Relationship Id="rId5" Type="http://schemas.openxmlformats.org/officeDocument/2006/relationships/image" Target="../media/image25.gif"/><Relationship Id="rId6" Type="http://schemas.openxmlformats.org/officeDocument/2006/relationships/hyperlink" Target="https://material.io/develop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gif"/><Relationship Id="rId4" Type="http://schemas.openxmlformats.org/officeDocument/2006/relationships/image" Target="../media/image23.gif"/><Relationship Id="rId5" Type="http://schemas.openxmlformats.org/officeDocument/2006/relationships/image" Target="../media/image22.gif"/><Relationship Id="rId6" Type="http://schemas.openxmlformats.org/officeDocument/2006/relationships/hyperlink" Target="https://material.io/develop/androi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gif"/><Relationship Id="rId4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aterial.io/develop/androi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hyperlink" Target="https://material.io/develop/androi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hyperlink" Target="https://material.io/develop/androi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aterial.io/develop/android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Relationship Id="rId4" Type="http://schemas.openxmlformats.org/officeDocument/2006/relationships/image" Target="../media/image11.gif"/><Relationship Id="rId5" Type="http://schemas.openxmlformats.org/officeDocument/2006/relationships/image" Target="../media/image7.gif"/><Relationship Id="rId6" Type="http://schemas.openxmlformats.org/officeDocument/2006/relationships/hyperlink" Target="https://material.io/develop/androi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gif"/><Relationship Id="rId4" Type="http://schemas.openxmlformats.org/officeDocument/2006/relationships/image" Target="../media/image13.gif"/><Relationship Id="rId5" Type="http://schemas.openxmlformats.org/officeDocument/2006/relationships/image" Target="../media/image20.gif"/><Relationship Id="rId6" Type="http://schemas.openxmlformats.org/officeDocument/2006/relationships/hyperlink" Target="https://material.io/develop/androi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Relationship Id="rId4" Type="http://schemas.openxmlformats.org/officeDocument/2006/relationships/hyperlink" Target="https://material.io/develop/andro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8bf1dd46a7_0_70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Aula 20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Material Design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c7a4c43a4_0_61"/>
          <p:cNvSpPr txBox="1"/>
          <p:nvPr/>
        </p:nvSpPr>
        <p:spPr>
          <a:xfrm>
            <a:off x="313175" y="3096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TextInputLayout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omponent-textfieldmandatory.gif" id="110" name="Google Shape;110;g8c7a4c43a4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4875" y="651002"/>
            <a:ext cx="2582800" cy="38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8c7a4c43a4_0_61"/>
          <p:cNvSpPr txBox="1"/>
          <p:nvPr/>
        </p:nvSpPr>
        <p:spPr>
          <a:xfrm>
            <a:off x="413150" y="988325"/>
            <a:ext cx="49227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2DA8"/>
              </a:buClr>
              <a:buSzPts val="1200"/>
              <a:buFont typeface="Roboto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CAMPOS DE 1 LINHA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Deslocam automaticamente seu conteúdo à esquerda quando o cursor de entrada toca a borda direita do campo de texto.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CAMPOS MULTILINHA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Incluem automaticamente um salto de linha para continuar escrevendo e se deslocam verticalmente quando o cursor toca a borda inferior.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2DA8"/>
              </a:buClr>
              <a:buSzPts val="1200"/>
              <a:buFont typeface="Roboto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CAMPOS OBRIGATÓRIOS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 asterisco ao lado de um campo de texto indica que é de preenchimento obrigatório. 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Os textos de ajuda ou informativos devem aparecer abaixo do campo de texto. Eles podem estar sempre visíveis ou apenas quando o campo está ativo.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g8c7a4c43a4_0_61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https://material.io/develop/android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c7a4c43a4_0_67"/>
          <p:cNvSpPr txBox="1"/>
          <p:nvPr/>
        </p:nvSpPr>
        <p:spPr>
          <a:xfrm>
            <a:off x="313175" y="3096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Snackbar e Toasts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g8c7a4c43a4_0_67"/>
          <p:cNvSpPr txBox="1"/>
          <p:nvPr/>
        </p:nvSpPr>
        <p:spPr>
          <a:xfrm>
            <a:off x="401825" y="1066800"/>
            <a:ext cx="36774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38F"/>
              </a:buClr>
              <a:buSzPts val="1200"/>
              <a:buFont typeface="Roboto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Snackbars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— </a:t>
            </a:r>
            <a:r>
              <a:rPr b="0" i="1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mensagens de confirmação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— dão informações sobre uma operação, exibindo uma mensagem breve na parte inferior da tela. Também podem conter uma ação.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38F"/>
              </a:buClr>
              <a:buSzPts val="1200"/>
              <a:buFont typeface="Roboto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Toasts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— avisos (Android) — são utilizados principalmente para as mensagens do sistema.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Os avisos são semelhantes às mensagens de confirmação, mas não contêm ações e não podem ser ignoradas pelo usuário.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mponents_toasts_mobile2.png" id="119" name="Google Shape;119;g8c7a4c43a4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6800" y="887125"/>
            <a:ext cx="1895175" cy="3369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s-snackbar.gif" id="120" name="Google Shape;120;g8c7a4c43a4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9135" y="671350"/>
            <a:ext cx="2137966" cy="38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8c7a4c43a4_0_67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https://material.io/develop/android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8c7a4c43a4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75" y="360375"/>
            <a:ext cx="2498671" cy="4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8c7a4c43a4_0_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2388" y="360375"/>
            <a:ext cx="2319236" cy="41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8c7a4c43a4_0_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6013" y="360375"/>
            <a:ext cx="2587636" cy="41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8c7a4c43a4_0_165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https://material.io/develop/android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8c7a4c43a4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75" y="360375"/>
            <a:ext cx="2498671" cy="4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8c7a4c43a4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9038" y="1606425"/>
            <a:ext cx="3524875" cy="183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8c7a4c43a4_0_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3918" y="360375"/>
            <a:ext cx="2399732" cy="41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8c7a4c43a4_0_175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https://material.io/develop/android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8b5b20c60c_0_16"/>
          <p:cNvPicPr preferRelativeResize="0"/>
          <p:nvPr/>
        </p:nvPicPr>
        <p:blipFill rotWithShape="1">
          <a:blip r:embed="rId3">
            <a:alphaModFix/>
          </a:blip>
          <a:srcRect b="0" l="0" r="0" t="2922"/>
          <a:stretch/>
        </p:blipFill>
        <p:spPr>
          <a:xfrm>
            <a:off x="3211125" y="223163"/>
            <a:ext cx="2721751" cy="46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8b5b20c60c_0_16"/>
          <p:cNvPicPr preferRelativeResize="0"/>
          <p:nvPr/>
        </p:nvPicPr>
        <p:blipFill rotWithShape="1">
          <a:blip r:embed="rId4">
            <a:alphaModFix/>
          </a:blip>
          <a:srcRect b="0" l="0" r="0" t="1826"/>
          <a:stretch/>
        </p:blipFill>
        <p:spPr>
          <a:xfrm>
            <a:off x="3211125" y="1576450"/>
            <a:ext cx="2721750" cy="20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g8fe430f26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3263" y="560313"/>
            <a:ext cx="4096376" cy="40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8fe430f263_0_0"/>
          <p:cNvSpPr txBox="1"/>
          <p:nvPr/>
        </p:nvSpPr>
        <p:spPr>
          <a:xfrm>
            <a:off x="967475" y="1201350"/>
            <a:ext cx="4375500" cy="27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pt-BR" sz="5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Views e Material Design</a:t>
            </a:r>
            <a:endParaRPr b="0" i="0" sz="5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9d135ab5ce_0_0"/>
          <p:cNvSpPr txBox="1"/>
          <p:nvPr/>
        </p:nvSpPr>
        <p:spPr>
          <a:xfrm>
            <a:off x="1030950" y="2150850"/>
            <a:ext cx="7082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https://material.io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c7a4c43a4_0_108"/>
          <p:cNvSpPr txBox="1"/>
          <p:nvPr/>
        </p:nvSpPr>
        <p:spPr>
          <a:xfrm>
            <a:off x="259950" y="360375"/>
            <a:ext cx="3830400" cy="4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Todos os elementos do código ao lado herdam da mesma classe View. </a:t>
            </a:r>
            <a:endParaRPr b="0" i="0" sz="1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Portanto, todos podem ser chamados de View, pois são componentes visuais.</a:t>
            </a:r>
            <a:endParaRPr b="0" i="0" sz="1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São altamente customizáveis mas é recomendável aderir ao Material Design.</a:t>
            </a:r>
            <a:endParaRPr b="0" i="0" sz="19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" name="Google Shape;54;g8c7a4c43a4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1775" y="-60700"/>
            <a:ext cx="4663026" cy="53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8c7a4c43a4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8755" y="154313"/>
            <a:ext cx="3929046" cy="492084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8c7a4c43a4_0_108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https://material.io/develop/android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c7a4c43a4_0_0"/>
          <p:cNvSpPr txBox="1"/>
          <p:nvPr/>
        </p:nvSpPr>
        <p:spPr>
          <a:xfrm>
            <a:off x="346325" y="3609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Botões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omponents_buttons_usage1.png" id="62" name="Google Shape;62;g8c7a4c43a4_0_0"/>
          <p:cNvPicPr preferRelativeResize="0"/>
          <p:nvPr/>
        </p:nvPicPr>
        <p:blipFill rotWithShape="1">
          <a:blip r:embed="rId3">
            <a:alphaModFix/>
          </a:blip>
          <a:srcRect b="0" l="13914" r="13914" t="0"/>
          <a:stretch/>
        </p:blipFill>
        <p:spPr>
          <a:xfrm>
            <a:off x="653250" y="977763"/>
            <a:ext cx="2260100" cy="2226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s_buttons_usage2.png" id="63" name="Google Shape;63;g8c7a4c43a4_0_0"/>
          <p:cNvPicPr preferRelativeResize="0"/>
          <p:nvPr/>
        </p:nvPicPr>
        <p:blipFill rotWithShape="1">
          <a:blip r:embed="rId4">
            <a:alphaModFix/>
          </a:blip>
          <a:srcRect b="0" l="14178" r="14178" t="0"/>
          <a:stretch/>
        </p:blipFill>
        <p:spPr>
          <a:xfrm>
            <a:off x="3427380" y="977775"/>
            <a:ext cx="2196193" cy="2179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s_buttons_usage3.png" id="64" name="Google Shape;64;g8c7a4c43a4_0_0"/>
          <p:cNvPicPr preferRelativeResize="0"/>
          <p:nvPr/>
        </p:nvPicPr>
        <p:blipFill rotWithShape="1">
          <a:blip r:embed="rId5">
            <a:alphaModFix/>
          </a:blip>
          <a:srcRect b="0" l="13914" r="13914" t="0"/>
          <a:stretch/>
        </p:blipFill>
        <p:spPr>
          <a:xfrm>
            <a:off x="6161349" y="954300"/>
            <a:ext cx="2260100" cy="222688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8c7a4c43a4_0_0"/>
          <p:cNvSpPr txBox="1"/>
          <p:nvPr/>
        </p:nvSpPr>
        <p:spPr>
          <a:xfrm>
            <a:off x="3427375" y="3387500"/>
            <a:ext cx="2590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elevado</a:t>
            </a:r>
            <a:endParaRPr b="1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g8c7a4c43a4_0_0"/>
          <p:cNvSpPr txBox="1"/>
          <p:nvPr/>
        </p:nvSpPr>
        <p:spPr>
          <a:xfrm>
            <a:off x="6161350" y="3387500"/>
            <a:ext cx="2660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plano</a:t>
            </a:r>
            <a:endParaRPr b="1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" name="Google Shape;67;g8c7a4c43a4_0_0"/>
          <p:cNvSpPr txBox="1"/>
          <p:nvPr/>
        </p:nvSpPr>
        <p:spPr>
          <a:xfrm>
            <a:off x="624100" y="3692300"/>
            <a:ext cx="2660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 botão circular que se eleva e exibe uma reação ao ser pressionado.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68;g8c7a4c43a4_0_0"/>
          <p:cNvSpPr txBox="1"/>
          <p:nvPr/>
        </p:nvSpPr>
        <p:spPr>
          <a:xfrm>
            <a:off x="3427375" y="3692300"/>
            <a:ext cx="2660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Normalmente é um botão retangular que se eleva e exibe uma reação ao ser pressionado.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" name="Google Shape;69;g8c7a4c43a4_0_0"/>
          <p:cNvSpPr txBox="1"/>
          <p:nvPr/>
        </p:nvSpPr>
        <p:spPr>
          <a:xfrm>
            <a:off x="6168250" y="3692300"/>
            <a:ext cx="2660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 botão com texto colorido que exibe reações ao ser pressionado, mas que não se eleva.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" name="Google Shape;70;g8c7a4c43a4_0_0"/>
          <p:cNvSpPr txBox="1"/>
          <p:nvPr/>
        </p:nvSpPr>
        <p:spPr>
          <a:xfrm>
            <a:off x="624100" y="3387500"/>
            <a:ext cx="2660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de ação flutuante</a:t>
            </a:r>
            <a:endParaRPr b="1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" name="Google Shape;71;g8c7a4c43a4_0_0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https://material.io/develop/android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8c7a4c43a4_0_188">
            <a:hlinkClick r:id="rId3"/>
          </p:cNvPr>
          <p:cNvPicPr preferRelativeResize="0"/>
          <p:nvPr/>
        </p:nvPicPr>
        <p:blipFill rotWithShape="1">
          <a:blip r:embed="rId4">
            <a:alphaModFix amt="89000"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c7a4c43a4_0_45"/>
          <p:cNvSpPr txBox="1"/>
          <p:nvPr/>
        </p:nvSpPr>
        <p:spPr>
          <a:xfrm>
            <a:off x="346325" y="3609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Botões - Comportamentos e Estados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flat-button-behaviour.gif" id="82" name="Google Shape;82;g8c7a4c43a4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5113" y="1368914"/>
            <a:ext cx="1536300" cy="2731187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raised-button-behaviour.gif" id="83" name="Google Shape;83;g8c7a4c43a4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2763" y="1368900"/>
            <a:ext cx="1536300" cy="273122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g8c7a4c43a4_0_45"/>
          <p:cNvSpPr txBox="1"/>
          <p:nvPr/>
        </p:nvSpPr>
        <p:spPr>
          <a:xfrm>
            <a:off x="3904319" y="4237975"/>
            <a:ext cx="2590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elevado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g8c7a4c43a4_0_45"/>
          <p:cNvSpPr txBox="1"/>
          <p:nvPr/>
        </p:nvSpPr>
        <p:spPr>
          <a:xfrm>
            <a:off x="6304350" y="4276075"/>
            <a:ext cx="208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plano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floating-but-behaviour.gif" id="86" name="Google Shape;86;g8c7a4c43a4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237" y="1368900"/>
            <a:ext cx="1536300" cy="273121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g8c7a4c43a4_0_45"/>
          <p:cNvSpPr txBox="1"/>
          <p:nvPr/>
        </p:nvSpPr>
        <p:spPr>
          <a:xfrm>
            <a:off x="1077375" y="4237975"/>
            <a:ext cx="2590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Botão de ação flutuante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g8c7a4c43a4_0_45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https://material.io/develop/android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8c7a4c43a4_0_147"/>
          <p:cNvPicPr preferRelativeResize="0"/>
          <p:nvPr/>
        </p:nvPicPr>
        <p:blipFill rotWithShape="1">
          <a:blip r:embed="rId3">
            <a:alphaModFix/>
          </a:blip>
          <a:srcRect b="7205" l="30998" r="32333" t="5638"/>
          <a:stretch/>
        </p:blipFill>
        <p:spPr>
          <a:xfrm>
            <a:off x="958650" y="654625"/>
            <a:ext cx="2150926" cy="383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8c7a4c43a4_0_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0400" y="665025"/>
            <a:ext cx="2150925" cy="382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8c7a4c43a4_0_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1950" y="654625"/>
            <a:ext cx="2183398" cy="38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8c7a4c43a4_0_147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https://material.io/develop/android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c7a4c43a4_0_55"/>
          <p:cNvSpPr txBox="1"/>
          <p:nvPr/>
        </p:nvSpPr>
        <p:spPr>
          <a:xfrm>
            <a:off x="346325" y="3609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TextInputLayout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g8c7a4c43a4_0_55"/>
          <p:cNvSpPr txBox="1"/>
          <p:nvPr/>
        </p:nvSpPr>
        <p:spPr>
          <a:xfrm>
            <a:off x="619875" y="1226100"/>
            <a:ext cx="47031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Inserir texto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Selecionar texto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Pesquisar dados usando a função Autocompletar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Ao tocar em um campo de texto, o indicador do cursor e o teclado são exibidos.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12DA8"/>
              </a:buClr>
              <a:buSzPts val="1200"/>
              <a:buFont typeface="Roboto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ETIQUETAS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Quando o usuário interage com o campo de texto, são exibidas as etiquetas de cada campo de entrada.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3" name="Google Shape;103;g8c7a4c43a4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8675" y="1145625"/>
            <a:ext cx="288607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8c7a4c43a4_0_55"/>
          <p:cNvSpPr txBox="1"/>
          <p:nvPr/>
        </p:nvSpPr>
        <p:spPr>
          <a:xfrm>
            <a:off x="1549875" y="4704275"/>
            <a:ext cx="30264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https://material.io/develop/android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